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7" r:id="rId5"/>
    <p:sldId id="260" r:id="rId6"/>
    <p:sldId id="275" r:id="rId7"/>
    <p:sldId id="282" r:id="rId8"/>
    <p:sldId id="277" r:id="rId9"/>
    <p:sldId id="283" r:id="rId10"/>
    <p:sldId id="261" r:id="rId11"/>
    <p:sldId id="262" r:id="rId12"/>
    <p:sldId id="278" r:id="rId13"/>
    <p:sldId id="279" r:id="rId14"/>
    <p:sldId id="270" r:id="rId15"/>
    <p:sldId id="272" r:id="rId16"/>
    <p:sldId id="280" r:id="rId17"/>
    <p:sldId id="281" r:id="rId18"/>
    <p:sldId id="273" r:id="rId19"/>
    <p:sldId id="276"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8" autoAdjust="0"/>
    <p:restoredTop sz="94624" autoAdjust="0"/>
  </p:normalViewPr>
  <p:slideViewPr>
    <p:cSldViewPr snapToGrid="0">
      <p:cViewPr varScale="1">
        <p:scale>
          <a:sx n="115" d="100"/>
          <a:sy n="115" d="100"/>
        </p:scale>
        <p:origin x="354" y="10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10/31/2020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10/31/2020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10/31/2020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10/31/2020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650" y="1473805"/>
            <a:ext cx="8645353" cy="1646302"/>
          </a:xfrm>
        </p:spPr>
        <p:txBody>
          <a:bodyPr/>
          <a:lstStyle/>
          <a:p>
            <a:pPr algn="ctr"/>
            <a:r>
              <a:rPr lang="en-IN" sz="3300" b="1" dirty="0">
                <a:latin typeface="Times New Roman" panose="02020603050405020304" pitchFamily="18" charset="0"/>
                <a:cs typeface="Times New Roman" panose="02020603050405020304" pitchFamily="18" charset="0"/>
              </a:rPr>
              <a:t>Pneumonia Diagnostic Infrastructure</a:t>
            </a:r>
          </a:p>
        </p:txBody>
      </p:sp>
      <p:sp>
        <p:nvSpPr>
          <p:cNvPr id="3" name="Subtitle 2"/>
          <p:cNvSpPr>
            <a:spLocks noGrp="1"/>
          </p:cNvSpPr>
          <p:nvPr>
            <p:ph type="subTitle" idx="1"/>
          </p:nvPr>
        </p:nvSpPr>
        <p:spPr>
          <a:xfrm>
            <a:off x="4090307" y="3218079"/>
            <a:ext cx="5021034" cy="3053443"/>
          </a:xfrm>
        </p:spPr>
        <p:txBody>
          <a:bodyPr>
            <a:noAutofit/>
          </a:bodyPr>
          <a:lstStyle/>
          <a:p>
            <a:pPr algn="l"/>
            <a:r>
              <a:rPr lang="en-IN" sz="1600" b="1" dirty="0">
                <a:latin typeface="Times New Roman" panose="02020603050405020304" pitchFamily="18" charset="0"/>
                <a:cs typeface="Times New Roman" panose="02020603050405020304" pitchFamily="18" charset="0"/>
              </a:rPr>
              <a:t>			       	  			                             					</a:t>
            </a:r>
            <a:r>
              <a:rPr lang="en-IN" sz="1700" b="1" dirty="0">
                <a:latin typeface="Times New Roman" panose="02020603050405020304" pitchFamily="18" charset="0"/>
                <a:cs typeface="Times New Roman" panose="02020603050405020304" pitchFamily="18" charset="0"/>
              </a:rPr>
              <a:t>                     </a:t>
            </a:r>
            <a:r>
              <a:rPr lang="en-IN" sz="1700" b="1" dirty="0">
                <a:solidFill>
                  <a:schemeClr val="tx1"/>
                </a:solidFill>
                <a:latin typeface="Times New Roman" panose="02020603050405020304" pitchFamily="18" charset="0"/>
                <a:cs typeface="Times New Roman" panose="02020603050405020304" pitchFamily="18" charset="0"/>
              </a:rPr>
              <a:t>Submitted by:</a:t>
            </a:r>
          </a:p>
          <a:p>
            <a:r>
              <a:rPr lang="en-IN" sz="1700" b="1" dirty="0" err="1">
                <a:solidFill>
                  <a:schemeClr val="tx1"/>
                </a:solidFill>
                <a:latin typeface="Times New Roman" panose="02020603050405020304" pitchFamily="18" charset="0"/>
                <a:cs typeface="Times New Roman" panose="02020603050405020304" pitchFamily="18" charset="0"/>
              </a:rPr>
              <a:t>Nachiketa</a:t>
            </a:r>
            <a:r>
              <a:rPr lang="en-IN" sz="1700" b="1" dirty="0">
                <a:solidFill>
                  <a:schemeClr val="tx1"/>
                </a:solidFill>
                <a:latin typeface="Times New Roman" panose="02020603050405020304" pitchFamily="18" charset="0"/>
                <a:cs typeface="Times New Roman" panose="02020603050405020304" pitchFamily="18" charset="0"/>
              </a:rPr>
              <a:t> Buddha (17DCE004)</a:t>
            </a:r>
          </a:p>
          <a:p>
            <a:r>
              <a:rPr lang="en-IN" sz="1700" b="1" dirty="0" err="1">
                <a:solidFill>
                  <a:schemeClr val="tx1"/>
                </a:solidFill>
                <a:latin typeface="Times New Roman" panose="02020603050405020304" pitchFamily="18" charset="0"/>
                <a:cs typeface="Times New Roman" panose="02020603050405020304" pitchFamily="18" charset="0"/>
              </a:rPr>
              <a:t>Devanshu</a:t>
            </a:r>
            <a:r>
              <a:rPr lang="en-IN" sz="1700" b="1" dirty="0">
                <a:solidFill>
                  <a:schemeClr val="tx1"/>
                </a:solidFill>
                <a:latin typeface="Times New Roman" panose="02020603050405020304" pitchFamily="18" charset="0"/>
                <a:cs typeface="Times New Roman" panose="02020603050405020304" pitchFamily="18" charset="0"/>
              </a:rPr>
              <a:t> Gupta (17DCE011)</a:t>
            </a:r>
          </a:p>
          <a:p>
            <a:r>
              <a:rPr lang="en-IN" sz="1700" b="1" dirty="0">
                <a:solidFill>
                  <a:schemeClr val="tx1"/>
                </a:solidFill>
                <a:latin typeface="Times New Roman" panose="02020603050405020304" pitchFamily="18" charset="0"/>
                <a:cs typeface="Times New Roman" panose="02020603050405020304" pitchFamily="18" charset="0"/>
              </a:rPr>
              <a:t>Kamal </a:t>
            </a:r>
            <a:r>
              <a:rPr lang="en-IN" sz="1700" b="1" dirty="0" err="1">
                <a:solidFill>
                  <a:schemeClr val="tx1"/>
                </a:solidFill>
                <a:latin typeface="Times New Roman" panose="02020603050405020304" pitchFamily="18" charset="0"/>
                <a:cs typeface="Times New Roman" panose="02020603050405020304" pitchFamily="18" charset="0"/>
              </a:rPr>
              <a:t>Kakadiya</a:t>
            </a:r>
            <a:r>
              <a:rPr lang="en-IN" sz="1700" b="1" dirty="0">
                <a:solidFill>
                  <a:schemeClr val="tx1"/>
                </a:solidFill>
                <a:latin typeface="Times New Roman" panose="02020603050405020304" pitchFamily="18" charset="0"/>
                <a:cs typeface="Times New Roman" panose="02020603050405020304" pitchFamily="18" charset="0"/>
              </a:rPr>
              <a:t> (17DCE021)</a:t>
            </a:r>
          </a:p>
          <a:p>
            <a:r>
              <a:rPr lang="en-IN" sz="1700" b="1" dirty="0">
                <a:solidFill>
                  <a:schemeClr val="tx1"/>
                </a:solidFill>
                <a:latin typeface="Times New Roman" panose="02020603050405020304" pitchFamily="18" charset="0"/>
                <a:cs typeface="Times New Roman" panose="02020603050405020304" pitchFamily="18" charset="0"/>
              </a:rPr>
              <a:t>Rohan Mehta (17DCE027)</a:t>
            </a:r>
          </a:p>
          <a:p>
            <a:r>
              <a:rPr lang="en-IN" sz="1700" b="1" dirty="0">
                <a:solidFill>
                  <a:schemeClr val="tx1"/>
                </a:solidFill>
                <a:latin typeface="Times New Roman" panose="02020603050405020304" pitchFamily="18" charset="0"/>
                <a:cs typeface="Times New Roman" panose="02020603050405020304" pitchFamily="18" charset="0"/>
              </a:rPr>
              <a:t>Aditi Patel (17DCE038)</a:t>
            </a:r>
          </a:p>
          <a:p>
            <a:endParaRPr lang="en-IN" sz="1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93939" y="3450808"/>
            <a:ext cx="4559754" cy="113877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Internal Guide:</a:t>
            </a:r>
          </a:p>
          <a:p>
            <a:r>
              <a:rPr lang="en-IN" sz="1700" b="1" dirty="0">
                <a:latin typeface="Times New Roman" panose="02020603050405020304" pitchFamily="18" charset="0"/>
                <a:cs typeface="Times New Roman" panose="02020603050405020304" pitchFamily="18" charset="0"/>
              </a:rPr>
              <a:t>Asst. Prof. </a:t>
            </a:r>
            <a:r>
              <a:rPr lang="en-IN" sz="1700" b="1" dirty="0" err="1">
                <a:latin typeface="Times New Roman" panose="02020603050405020304" pitchFamily="18" charset="0"/>
                <a:cs typeface="Times New Roman" panose="02020603050405020304" pitchFamily="18" charset="0"/>
              </a:rPr>
              <a:t>Hardik</a:t>
            </a:r>
            <a:r>
              <a:rPr lang="en-IN" sz="1700" b="1" dirty="0">
                <a:latin typeface="Times New Roman" panose="02020603050405020304" pitchFamily="18" charset="0"/>
                <a:cs typeface="Times New Roman" panose="02020603050405020304" pitchFamily="18" charset="0"/>
              </a:rPr>
              <a:t> </a:t>
            </a:r>
            <a:r>
              <a:rPr lang="en-IN" sz="1700" b="1" dirty="0" err="1">
                <a:latin typeface="Times New Roman" panose="02020603050405020304" pitchFamily="18" charset="0"/>
                <a:cs typeface="Times New Roman" panose="02020603050405020304" pitchFamily="18" charset="0"/>
              </a:rPr>
              <a:t>Jayswal</a:t>
            </a:r>
            <a:endParaRPr lang="en-IN" sz="1700" b="1" dirty="0">
              <a:latin typeface="Times New Roman" panose="02020603050405020304" pitchFamily="18" charset="0"/>
              <a:cs typeface="Times New Roman" panose="02020603050405020304" pitchFamily="18" charset="0"/>
            </a:endParaRPr>
          </a:p>
          <a:p>
            <a:r>
              <a:rPr lang="en-IN" sz="1700" b="1" dirty="0">
                <a:latin typeface="Times New Roman" panose="02020603050405020304" pitchFamily="18" charset="0"/>
                <a:cs typeface="Times New Roman" panose="02020603050405020304" pitchFamily="18" charset="0"/>
              </a:rPr>
              <a:t>Department of Computer Engineering, DEPSTAR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7023" y="442912"/>
            <a:ext cx="1190625" cy="1171575"/>
          </a:xfrm>
          <a:prstGeom prst="rect">
            <a:avLst/>
          </a:prstGeom>
        </p:spPr>
      </p:pic>
      <p:pic>
        <p:nvPicPr>
          <p:cNvPr id="1026" name="Picture 2" descr="Image result for depsta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200378"/>
            <a:ext cx="3141888" cy="151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106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Implementation: Website Snapshots</a:t>
            </a:r>
          </a:p>
        </p:txBody>
      </p:sp>
      <p:pic>
        <p:nvPicPr>
          <p:cNvPr id="11" name="Content Placeholder 10">
            <a:extLst>
              <a:ext uri="{FF2B5EF4-FFF2-40B4-BE49-F238E27FC236}">
                <a16:creationId xmlns:a16="http://schemas.microsoft.com/office/drawing/2014/main" xmlns="" id="{69D59DA5-1410-4B00-A63F-AC8773982DB1}"/>
              </a:ext>
            </a:extLst>
          </p:cNvPr>
          <p:cNvPicPr>
            <a:picLocks noGrp="1" noChangeAspect="1"/>
          </p:cNvPicPr>
          <p:nvPr>
            <p:ph idx="1"/>
          </p:nvPr>
        </p:nvPicPr>
        <p:blipFill rotWithShape="1">
          <a:blip r:embed="rId2"/>
          <a:srcRect t="2642" b="3852"/>
          <a:stretch/>
        </p:blipFill>
        <p:spPr>
          <a:xfrm>
            <a:off x="677334" y="1495127"/>
            <a:ext cx="8253561" cy="4341131"/>
          </a:xfrm>
        </p:spPr>
      </p:pic>
    </p:spTree>
    <p:extLst>
      <p:ext uri="{BB962C8B-B14F-4D97-AF65-F5344CB8AC3E}">
        <p14:creationId xmlns:p14="http://schemas.microsoft.com/office/powerpoint/2010/main" val="336533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Contd</a:t>
            </a:r>
            <a:r>
              <a:rPr lang="en-IN" b="1" dirty="0"/>
              <a:t>..</a:t>
            </a:r>
          </a:p>
        </p:txBody>
      </p:sp>
      <p:pic>
        <p:nvPicPr>
          <p:cNvPr id="7" name="Content Placeholder 6">
            <a:extLst>
              <a:ext uri="{FF2B5EF4-FFF2-40B4-BE49-F238E27FC236}">
                <a16:creationId xmlns:a16="http://schemas.microsoft.com/office/drawing/2014/main" xmlns="" id="{D2E79782-F44E-4A8D-BE91-8218A8E91CFC}"/>
              </a:ext>
            </a:extLst>
          </p:cNvPr>
          <p:cNvPicPr>
            <a:picLocks noGrp="1" noChangeAspect="1"/>
          </p:cNvPicPr>
          <p:nvPr>
            <p:ph idx="1"/>
          </p:nvPr>
        </p:nvPicPr>
        <p:blipFill rotWithShape="1">
          <a:blip r:embed="rId2"/>
          <a:srcRect t="2924" b="3662"/>
          <a:stretch/>
        </p:blipFill>
        <p:spPr>
          <a:xfrm>
            <a:off x="677334" y="1582311"/>
            <a:ext cx="8216842" cy="4317558"/>
          </a:xfrm>
        </p:spPr>
      </p:pic>
    </p:spTree>
    <p:extLst>
      <p:ext uri="{BB962C8B-B14F-4D97-AF65-F5344CB8AC3E}">
        <p14:creationId xmlns:p14="http://schemas.microsoft.com/office/powerpoint/2010/main" val="2654047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Contd</a:t>
            </a:r>
            <a:r>
              <a:rPr lang="en-IN" b="1" dirty="0"/>
              <a:t>..</a:t>
            </a:r>
          </a:p>
        </p:txBody>
      </p:sp>
      <p:pic>
        <p:nvPicPr>
          <p:cNvPr id="6" name="Content Placeholder 5">
            <a:extLst>
              <a:ext uri="{FF2B5EF4-FFF2-40B4-BE49-F238E27FC236}">
                <a16:creationId xmlns:a16="http://schemas.microsoft.com/office/drawing/2014/main" xmlns="" id="{C325BEFB-9AFD-4827-AF87-A79F9BD7880E}"/>
              </a:ext>
            </a:extLst>
          </p:cNvPr>
          <p:cNvPicPr>
            <a:picLocks noGrp="1" noChangeAspect="1"/>
          </p:cNvPicPr>
          <p:nvPr>
            <p:ph idx="1"/>
          </p:nvPr>
        </p:nvPicPr>
        <p:blipFill rotWithShape="1">
          <a:blip r:embed="rId2"/>
          <a:srcRect t="2719" b="3868"/>
          <a:stretch/>
        </p:blipFill>
        <p:spPr>
          <a:xfrm>
            <a:off x="677334" y="1574360"/>
            <a:ext cx="8141181" cy="4277802"/>
          </a:xfrm>
        </p:spPr>
      </p:pic>
    </p:spTree>
    <p:extLst>
      <p:ext uri="{BB962C8B-B14F-4D97-AF65-F5344CB8AC3E}">
        <p14:creationId xmlns:p14="http://schemas.microsoft.com/office/powerpoint/2010/main" val="3358318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Contd</a:t>
            </a:r>
            <a:r>
              <a:rPr lang="en-IN" b="1" dirty="0"/>
              <a:t>..</a:t>
            </a:r>
          </a:p>
        </p:txBody>
      </p:sp>
      <p:pic>
        <p:nvPicPr>
          <p:cNvPr id="7" name="Content Placeholder 6">
            <a:extLst>
              <a:ext uri="{FF2B5EF4-FFF2-40B4-BE49-F238E27FC236}">
                <a16:creationId xmlns:a16="http://schemas.microsoft.com/office/drawing/2014/main" xmlns="" id="{894B9B7A-B971-4D0B-9927-F023DE17D04C}"/>
              </a:ext>
            </a:extLst>
          </p:cNvPr>
          <p:cNvPicPr>
            <a:picLocks noGrp="1" noChangeAspect="1"/>
          </p:cNvPicPr>
          <p:nvPr>
            <p:ph idx="1"/>
          </p:nvPr>
        </p:nvPicPr>
        <p:blipFill rotWithShape="1">
          <a:blip r:embed="rId2"/>
          <a:srcRect t="2514" b="3253"/>
          <a:stretch/>
        </p:blipFill>
        <p:spPr>
          <a:xfrm>
            <a:off x="677335" y="1470991"/>
            <a:ext cx="8236078" cy="4365627"/>
          </a:xfrm>
        </p:spPr>
      </p:pic>
    </p:spTree>
    <p:extLst>
      <p:ext uri="{BB962C8B-B14F-4D97-AF65-F5344CB8AC3E}">
        <p14:creationId xmlns:p14="http://schemas.microsoft.com/office/powerpoint/2010/main" val="3474927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1" y="424046"/>
            <a:ext cx="9535886" cy="1320800"/>
          </a:xfrm>
        </p:spPr>
        <p:txBody>
          <a:bodyPr/>
          <a:lstStyle/>
          <a:p>
            <a:r>
              <a:rPr lang="en-US" b="1" dirty="0">
                <a:latin typeface="Times New Roman" panose="02020603050405020304" pitchFamily="18" charset="0"/>
                <a:cs typeface="Times New Roman" panose="02020603050405020304" pitchFamily="18" charset="0"/>
              </a:rPr>
              <a:t>Implementation: Mobile Application Snapshots</a:t>
            </a:r>
            <a:endParaRPr lang="en-IN" b="1" dirty="0">
              <a:latin typeface="Times New Roman" panose="02020603050405020304" pitchFamily="18" charset="0"/>
              <a:cs typeface="Times New Roman" panose="02020603050405020304" pitchFamily="18" charset="0"/>
            </a:endParaRPr>
          </a:p>
        </p:txBody>
      </p:sp>
      <p:pic>
        <p:nvPicPr>
          <p:cNvPr id="4" name="Content Placeholder 3" descr="WhatsApp Image 2020-09-05 at 10.00.44 AM (1).jpeg"/>
          <p:cNvPicPr>
            <a:picLocks noGrp="1" noChangeAspect="1"/>
          </p:cNvPicPr>
          <p:nvPr>
            <p:ph idx="1"/>
          </p:nvPr>
        </p:nvPicPr>
        <p:blipFill>
          <a:blip r:embed="rId2"/>
          <a:stretch>
            <a:fillRect/>
          </a:stretch>
        </p:blipFill>
        <p:spPr>
          <a:xfrm>
            <a:off x="1731818" y="1131162"/>
            <a:ext cx="2678189" cy="5505165"/>
          </a:xfrm>
        </p:spPr>
      </p:pic>
      <p:pic>
        <p:nvPicPr>
          <p:cNvPr id="5" name="Picture 4" descr="WhatsApp Image 2020-09-05 at 10.00.44 AM.jpeg"/>
          <p:cNvPicPr>
            <a:picLocks noChangeAspect="1"/>
          </p:cNvPicPr>
          <p:nvPr/>
        </p:nvPicPr>
        <p:blipFill>
          <a:blip r:embed="rId3"/>
          <a:stretch>
            <a:fillRect/>
          </a:stretch>
        </p:blipFill>
        <p:spPr>
          <a:xfrm>
            <a:off x="6622473" y="1070197"/>
            <a:ext cx="2729345" cy="5610320"/>
          </a:xfrm>
          <a:prstGeom prst="rect">
            <a:avLst/>
          </a:prstGeom>
        </p:spPr>
      </p:pic>
    </p:spTree>
    <p:extLst>
      <p:ext uri="{BB962C8B-B14F-4D97-AF65-F5344CB8AC3E}">
        <p14:creationId xmlns:p14="http://schemas.microsoft.com/office/powerpoint/2010/main" val="1209513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Contd..</a:t>
            </a:r>
            <a:endParaRPr lang="en-IN" b="1" dirty="0">
              <a:latin typeface="Times New Roman" panose="02020603050405020304" pitchFamily="18" charset="0"/>
              <a:cs typeface="Times New Roman" panose="02020603050405020304" pitchFamily="18" charset="0"/>
            </a:endParaRPr>
          </a:p>
        </p:txBody>
      </p:sp>
      <p:pic>
        <p:nvPicPr>
          <p:cNvPr id="4" name="Content Placeholder 3" descr="WhatsApp Image 2020-09-05 at 10.00.43 AM (1).jpeg"/>
          <p:cNvPicPr>
            <a:picLocks noGrp="1" noChangeAspect="1"/>
          </p:cNvPicPr>
          <p:nvPr>
            <p:ph idx="1"/>
          </p:nvPr>
        </p:nvPicPr>
        <p:blipFill>
          <a:blip r:embed="rId2"/>
          <a:stretch>
            <a:fillRect/>
          </a:stretch>
        </p:blipFill>
        <p:spPr>
          <a:xfrm>
            <a:off x="6497782" y="1177636"/>
            <a:ext cx="2951017" cy="5472546"/>
          </a:xfrm>
        </p:spPr>
      </p:pic>
      <p:pic>
        <p:nvPicPr>
          <p:cNvPr id="5" name="Picture 4" descr="WhatsApp Image 2020-09-05 at 10.00.43 AM.jpeg"/>
          <p:cNvPicPr>
            <a:picLocks noChangeAspect="1"/>
          </p:cNvPicPr>
          <p:nvPr/>
        </p:nvPicPr>
        <p:blipFill>
          <a:blip r:embed="rId3"/>
          <a:stretch>
            <a:fillRect/>
          </a:stretch>
        </p:blipFill>
        <p:spPr>
          <a:xfrm>
            <a:off x="1856510" y="1225584"/>
            <a:ext cx="2968088" cy="5341470"/>
          </a:xfrm>
          <a:prstGeom prst="rect">
            <a:avLst/>
          </a:prstGeom>
        </p:spPr>
      </p:pic>
    </p:spTree>
    <p:extLst>
      <p:ext uri="{BB962C8B-B14F-4D97-AF65-F5344CB8AC3E}">
        <p14:creationId xmlns:p14="http://schemas.microsoft.com/office/powerpoint/2010/main" val="3886034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Contd..</a:t>
            </a:r>
            <a:endParaRPr lang="en-IN"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695D1016-E3C0-4E55-A4DF-147F84FD0BA0}"/>
              </a:ext>
            </a:extLst>
          </p:cNvPr>
          <p:cNvPicPr>
            <a:picLocks noChangeAspect="1"/>
          </p:cNvPicPr>
          <p:nvPr/>
        </p:nvPicPr>
        <p:blipFill>
          <a:blip r:embed="rId2"/>
          <a:stretch>
            <a:fillRect/>
          </a:stretch>
        </p:blipFill>
        <p:spPr>
          <a:xfrm>
            <a:off x="721961" y="1270000"/>
            <a:ext cx="3987767" cy="5472547"/>
          </a:xfrm>
          <a:prstGeom prst="rect">
            <a:avLst/>
          </a:prstGeom>
        </p:spPr>
      </p:pic>
      <p:pic>
        <p:nvPicPr>
          <p:cNvPr id="10" name="Content Placeholder 9">
            <a:extLst>
              <a:ext uri="{FF2B5EF4-FFF2-40B4-BE49-F238E27FC236}">
                <a16:creationId xmlns:a16="http://schemas.microsoft.com/office/drawing/2014/main" xmlns="" id="{27D3776C-4AF0-41A0-8A21-DDB1079EA065}"/>
              </a:ext>
            </a:extLst>
          </p:cNvPr>
          <p:cNvPicPr>
            <a:picLocks noGrp="1" noChangeAspect="1"/>
          </p:cNvPicPr>
          <p:nvPr>
            <p:ph idx="1"/>
          </p:nvPr>
        </p:nvPicPr>
        <p:blipFill>
          <a:blip r:embed="rId3"/>
          <a:stretch>
            <a:fillRect/>
          </a:stretch>
        </p:blipFill>
        <p:spPr>
          <a:xfrm>
            <a:off x="5197173" y="1270000"/>
            <a:ext cx="3731842" cy="5472547"/>
          </a:xfrm>
        </p:spPr>
      </p:pic>
    </p:spTree>
    <p:extLst>
      <p:ext uri="{BB962C8B-B14F-4D97-AF65-F5344CB8AC3E}">
        <p14:creationId xmlns:p14="http://schemas.microsoft.com/office/powerpoint/2010/main" val="3777722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Contd..</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A37D4702-55F0-4416-89E6-E287E323206E}"/>
              </a:ext>
            </a:extLst>
          </p:cNvPr>
          <p:cNvPicPr>
            <a:picLocks noChangeAspect="1"/>
          </p:cNvPicPr>
          <p:nvPr/>
        </p:nvPicPr>
        <p:blipFill>
          <a:blip r:embed="rId2"/>
          <a:stretch>
            <a:fillRect/>
          </a:stretch>
        </p:blipFill>
        <p:spPr>
          <a:xfrm>
            <a:off x="789678" y="1208881"/>
            <a:ext cx="3788233" cy="5588000"/>
          </a:xfrm>
          <a:prstGeom prst="rect">
            <a:avLst/>
          </a:prstGeom>
        </p:spPr>
      </p:pic>
      <p:pic>
        <p:nvPicPr>
          <p:cNvPr id="9" name="Picture 8">
            <a:extLst>
              <a:ext uri="{FF2B5EF4-FFF2-40B4-BE49-F238E27FC236}">
                <a16:creationId xmlns:a16="http://schemas.microsoft.com/office/drawing/2014/main" xmlns="" id="{D6FF2882-0938-40E4-822B-4F17B635406F}"/>
              </a:ext>
            </a:extLst>
          </p:cNvPr>
          <p:cNvPicPr>
            <a:picLocks noChangeAspect="1"/>
          </p:cNvPicPr>
          <p:nvPr/>
        </p:nvPicPr>
        <p:blipFill>
          <a:blip r:embed="rId3"/>
          <a:stretch>
            <a:fillRect/>
          </a:stretch>
        </p:blipFill>
        <p:spPr>
          <a:xfrm>
            <a:off x="5224142" y="1208881"/>
            <a:ext cx="3788233" cy="5588000"/>
          </a:xfrm>
          <a:prstGeom prst="rect">
            <a:avLst/>
          </a:prstGeom>
        </p:spPr>
      </p:pic>
    </p:spTree>
    <p:extLst>
      <p:ext uri="{BB962C8B-B14F-4D97-AF65-F5344CB8AC3E}">
        <p14:creationId xmlns:p14="http://schemas.microsoft.com/office/powerpoint/2010/main" val="2672499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371750"/>
            <a:ext cx="8596668" cy="1320800"/>
          </a:xfrm>
        </p:spPr>
        <p:txBody>
          <a:bodyPr/>
          <a:lstStyle/>
          <a:p>
            <a:r>
              <a:rPr lang="en-US" b="1" dirty="0">
                <a:latin typeface="Times New Roman" panose="02020603050405020304" pitchFamily="18" charset="0"/>
                <a:cs typeface="Times New Roman" panose="02020603050405020304" pitchFamily="18" charset="0"/>
              </a:rPr>
              <a:t> Limitations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1693" y="3647518"/>
            <a:ext cx="8678009" cy="2215468"/>
          </a:xfrm>
        </p:spPr>
        <p:txBody>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Making the application industry specific</a:t>
            </a:r>
            <a:r>
              <a:rPr lang="en-IN" dirty="0">
                <a:latin typeface="Times New Roman" panose="02020603050405020304" pitchFamily="18" charset="0"/>
                <a:cs typeface="Times New Roman" panose="02020603050405020304" pitchFamily="18" charset="0"/>
              </a:rPr>
              <a:t>.</a:t>
            </a:r>
          </a:p>
          <a:p>
            <a:pPr>
              <a:buFont typeface="Wingdings" pitchFamily="2" charset="2"/>
              <a:buChar char="Ø"/>
            </a:pPr>
            <a:r>
              <a:rPr lang="en-US" dirty="0">
                <a:latin typeface="Times New Roman" panose="02020603050405020304" pitchFamily="18" charset="0"/>
                <a:cs typeface="Times New Roman" panose="02020603050405020304" pitchFamily="18" charset="0"/>
              </a:rPr>
              <a:t>Constant improving in User Experience and UI.</a:t>
            </a:r>
          </a:p>
        </p:txBody>
      </p:sp>
      <p:sp>
        <p:nvSpPr>
          <p:cNvPr id="4" name="TextBox 3"/>
          <p:cNvSpPr txBox="1"/>
          <p:nvPr/>
        </p:nvSpPr>
        <p:spPr>
          <a:xfrm>
            <a:off x="440872" y="1143729"/>
            <a:ext cx="7715249" cy="1754326"/>
          </a:xfrm>
          <a:prstGeom prst="rect">
            <a:avLst/>
          </a:prstGeom>
          <a:noFill/>
        </p:spPr>
        <p:txBody>
          <a:bodyPr wrap="square" rtlCol="0">
            <a:spAutoFit/>
          </a:bodyPr>
          <a:lstStyle/>
          <a:p>
            <a:pPr marL="285750" indent="-285750">
              <a:buClr>
                <a:schemeClr val="accent2"/>
              </a:buClr>
            </a:pPr>
            <a:endParaRPr lang="en-US" dirty="0">
              <a:latin typeface="Times New Roman" panose="02020603050405020304" pitchFamily="18" charset="0"/>
              <a:cs typeface="Times New Roman" panose="02020603050405020304" pitchFamily="18" charset="0"/>
            </a:endParaRPr>
          </a:p>
          <a:p>
            <a:pPr marL="285750" indent="-285750">
              <a:buClr>
                <a:schemeClr val="accent2"/>
              </a:buClr>
            </a:pPr>
            <a:endParaRPr lang="en-US" dirty="0">
              <a:latin typeface="Times New Roman" panose="02020603050405020304" pitchFamily="18" charset="0"/>
              <a:cs typeface="Times New Roman" panose="02020603050405020304" pitchFamily="18" charset="0"/>
            </a:endParaRPr>
          </a:p>
          <a:p>
            <a:pPr marL="285750" indent="-285750">
              <a:buClr>
                <a:schemeClr val="accent2"/>
              </a:buClr>
              <a:buFont typeface="Wingdings" pitchFamily="2" charset="2"/>
              <a:buChar char="Ø"/>
            </a:pPr>
            <a:r>
              <a:rPr lang="en-US" dirty="0">
                <a:latin typeface="Times New Roman" panose="02020603050405020304" pitchFamily="18" charset="0"/>
                <a:cs typeface="Times New Roman" panose="02020603050405020304" pitchFamily="18" charset="0"/>
              </a:rPr>
              <a:t>Heavy reliability on the swiftness of the sensors</a:t>
            </a:r>
          </a:p>
          <a:p>
            <a:pPr marL="285750" indent="-285750">
              <a:buClr>
                <a:schemeClr val="accent2"/>
              </a:buClr>
              <a:buFont typeface="Wingdings"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Clr>
                <a:schemeClr val="accent2"/>
              </a:buClr>
              <a:buFont typeface="Wingdings" pitchFamily="2" charset="2"/>
              <a:buChar char="Ø"/>
            </a:pPr>
            <a:r>
              <a:rPr lang="en-US" dirty="0">
                <a:latin typeface="Times New Roman" panose="02020603050405020304" pitchFamily="18" charset="0"/>
                <a:cs typeface="Times New Roman" panose="02020603050405020304" pitchFamily="18" charset="0"/>
              </a:rPr>
              <a:t>When it comes to hardware, improvement can always be achieved </a:t>
            </a:r>
          </a:p>
          <a:p>
            <a:endParaRPr lang="en-IN"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40872" y="2898501"/>
            <a:ext cx="6425292"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Future Scope</a:t>
            </a:r>
            <a:endParaRPr lang="en-IN"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626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605418"/>
            <a:ext cx="8596668" cy="3880773"/>
          </a:xfrm>
        </p:spPr>
        <p:txBody>
          <a:bodyPr/>
          <a:lstStyle/>
          <a:p>
            <a:r>
              <a:rPr lang="en-US" dirty="0">
                <a:latin typeface="Times New Roman" panose="02020603050405020304" pitchFamily="18" charset="0"/>
                <a:cs typeface="Times New Roman" panose="02020603050405020304" pitchFamily="18" charset="0"/>
              </a:rPr>
              <a:t>This project presents a benchmark in cultivating efforts so as each Doctor as well as Patients can continuously monitor vitals and also track if medication is effective by seeing changes in the various parameters</a:t>
            </a:r>
            <a:r>
              <a:rPr lang="en-US" dirty="0"/>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3019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636211" y="1482953"/>
            <a:ext cx="8596668" cy="3880773"/>
          </a:xfrm>
        </p:spPr>
        <p:txBody>
          <a:bodyPr>
            <a:normAutofit/>
          </a:bodyPr>
          <a:lstStyle/>
          <a:p>
            <a:pPr algn="just">
              <a:buNone/>
            </a:pPr>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Presented here is an IoT enabled Pneumonia Diagnostic Infrastructure which monitors parameters like Respiration Rate, Heart Rate, Blood Oxygenation Level and Body Temperature on your smartphone using our mobile application, website and a working prototype. </a:t>
            </a:r>
          </a:p>
          <a:p>
            <a:pPr algn="just"/>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411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100388" y="1040823"/>
            <a:ext cx="7769491" cy="4490722"/>
          </a:xfrm>
          <a:prstGeom prst="rect">
            <a:avLst/>
          </a:prstGeom>
        </p:spPr>
      </p:pic>
    </p:spTree>
    <p:extLst>
      <p:ext uri="{BB962C8B-B14F-4D97-AF65-F5344CB8AC3E}">
        <p14:creationId xmlns:p14="http://schemas.microsoft.com/office/powerpoint/2010/main" val="986896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Proposed System and Scope of System</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946367"/>
            <a:ext cx="8596668" cy="4094996"/>
          </a:xfrm>
        </p:spPr>
        <p:txBody>
          <a:bodyPr/>
          <a:lstStyle/>
          <a:p>
            <a:pPr algn="just"/>
            <a:r>
              <a:rPr lang="en-IN" b="1" dirty="0">
                <a:latin typeface="Times New Roman" panose="02020603050405020304" pitchFamily="18" charset="0"/>
                <a:cs typeface="Times New Roman" panose="02020603050405020304" pitchFamily="18" charset="0"/>
              </a:rPr>
              <a:t>A hardware model which collects the data about the parameters and reflection of it on application and web portal.</a:t>
            </a:r>
          </a:p>
          <a:p>
            <a:pPr algn="just"/>
            <a:r>
              <a:rPr lang="en-IN" b="1" dirty="0">
                <a:latin typeface="Times New Roman" panose="02020603050405020304" pitchFamily="18" charset="0"/>
                <a:cs typeface="Times New Roman" panose="02020603050405020304" pitchFamily="18" charset="0"/>
              </a:rPr>
              <a:t>High mortality rate when it comes to children below 5 years of age suffering from viral Pneumonia.</a:t>
            </a:r>
          </a:p>
          <a:p>
            <a:pPr algn="just"/>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860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Requirement Gathering Techniques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802675"/>
            <a:ext cx="8596668" cy="4238688"/>
          </a:xfrm>
        </p:spPr>
        <p:txBody>
          <a:bodyPr/>
          <a:lstStyle/>
          <a:p>
            <a:r>
              <a:rPr lang="en-US" b="1" dirty="0">
                <a:latin typeface="Times New Roman" panose="02020603050405020304" pitchFamily="18" charset="0"/>
                <a:cs typeface="Times New Roman" panose="02020603050405020304" pitchFamily="18" charset="0"/>
              </a:rPr>
              <a:t>Brainstorming</a:t>
            </a:r>
          </a:p>
          <a:p>
            <a:r>
              <a:rPr lang="en-US" b="1" dirty="0">
                <a:latin typeface="Times New Roman" panose="02020603050405020304" pitchFamily="18" charset="0"/>
                <a:cs typeface="Times New Roman" panose="02020603050405020304" pitchFamily="18" charset="0"/>
              </a:rPr>
              <a:t>Document Analysis</a:t>
            </a:r>
          </a:p>
          <a:p>
            <a:r>
              <a:rPr lang="en-US" b="1" dirty="0">
                <a:latin typeface="Times New Roman" panose="02020603050405020304" pitchFamily="18" charset="0"/>
                <a:cs typeface="Times New Roman" panose="02020603050405020304" pitchFamily="18" charset="0"/>
              </a:rPr>
              <a:t>Interface Analysis</a:t>
            </a:r>
          </a:p>
          <a:p>
            <a:r>
              <a:rPr lang="en-US" b="1" dirty="0">
                <a:latin typeface="Times New Roman" panose="02020603050405020304" pitchFamily="18" charset="0"/>
                <a:cs typeface="Times New Roman" panose="02020603050405020304" pitchFamily="18" charset="0"/>
              </a:rPr>
              <a:t>Prototyping</a:t>
            </a:r>
          </a:p>
          <a:p>
            <a:r>
              <a:rPr lang="en-US" b="1" dirty="0">
                <a:latin typeface="Times New Roman" panose="02020603050405020304" pitchFamily="18" charset="0"/>
                <a:cs typeface="Times New Roman" panose="02020603050405020304" pitchFamily="18" charset="0"/>
              </a:rPr>
              <a:t>Reverse Engineering</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9068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019" y="204652"/>
            <a:ext cx="8596668" cy="592183"/>
          </a:xfrm>
        </p:spPr>
        <p:txBody>
          <a:bodyPr>
            <a:normAutofit fontScale="90000"/>
          </a:bodyPr>
          <a:lstStyle/>
          <a:p>
            <a:r>
              <a:rPr lang="en-IN" b="1" dirty="0">
                <a:latin typeface="Times New Roman" panose="02020603050405020304" pitchFamily="18" charset="0"/>
                <a:cs typeface="Times New Roman" panose="02020603050405020304" pitchFamily="18" charset="0"/>
              </a:rPr>
              <a:t>Hardware Requirements</a:t>
            </a:r>
          </a:p>
        </p:txBody>
      </p:sp>
      <p:sp>
        <p:nvSpPr>
          <p:cNvPr id="3" name="Content Placeholder 2"/>
          <p:cNvSpPr>
            <a:spLocks noGrp="1"/>
          </p:cNvSpPr>
          <p:nvPr>
            <p:ph idx="1"/>
          </p:nvPr>
        </p:nvSpPr>
        <p:spPr>
          <a:xfrm>
            <a:off x="424543" y="809897"/>
            <a:ext cx="11253651" cy="6048103"/>
          </a:xfrm>
        </p:spPr>
        <p:txBody>
          <a:bodyPr>
            <a:normAutofit/>
          </a:bodyPr>
          <a:lstStyle/>
          <a:p>
            <a:pPr marL="0" indent="0" algn="just">
              <a:buNone/>
            </a:pPr>
            <a:endParaRPr lang="en-IN"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Microcontroller ESP32 					</a:t>
            </a:r>
            <a:endParaRPr lang="en-IN" b="1" dirty="0">
              <a:latin typeface="Times New Roman" panose="02020603050405020304" pitchFamily="18" charset="0"/>
              <a:cs typeface="Times New Roman" panose="02020603050405020304" pitchFamily="18" charset="0"/>
            </a:endParaRPr>
          </a:p>
          <a:p>
            <a:pPr lvl="1" algn="just">
              <a:buNone/>
            </a:pPr>
            <a:endParaRPr lang="en-IN"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Pulse </a:t>
            </a:r>
            <a:r>
              <a:rPr lang="en-IN" b="1" dirty="0" err="1">
                <a:latin typeface="Times New Roman" panose="02020603050405020304" pitchFamily="18" charset="0"/>
                <a:cs typeface="Times New Roman" panose="02020603050405020304" pitchFamily="18" charset="0"/>
              </a:rPr>
              <a:t>Oximeter</a:t>
            </a:r>
            <a:r>
              <a:rPr lang="en-IN" b="1" dirty="0">
                <a:latin typeface="Times New Roman" panose="02020603050405020304" pitchFamily="18" charset="0"/>
                <a:cs typeface="Times New Roman" panose="02020603050405020304" pitchFamily="18" charset="0"/>
              </a:rPr>
              <a:t>  MAX30105 </a:t>
            </a:r>
          </a:p>
          <a:p>
            <a:pPr lvl="1" algn="just">
              <a:buNone/>
            </a:pPr>
            <a:endParaRPr lang="en-IN" b="1" dirty="0">
              <a:latin typeface="Times New Roman" panose="02020603050405020304" pitchFamily="18" charset="0"/>
              <a:cs typeface="Times New Roman" panose="02020603050405020304" pitchFamily="18" charset="0"/>
            </a:endParaRPr>
          </a:p>
          <a:p>
            <a:pPr lvl="1" algn="just">
              <a:buNone/>
            </a:pPr>
            <a:endParaRPr lang="en-IN"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ECG Sensor  AD8232 </a:t>
            </a:r>
          </a:p>
          <a:p>
            <a:pPr lvl="1" algn="just">
              <a:buNone/>
            </a:pPr>
            <a:endParaRPr lang="fr-FR" b="1" dirty="0">
              <a:latin typeface="Times New Roman" panose="02020603050405020304" pitchFamily="18" charset="0"/>
              <a:cs typeface="Times New Roman" panose="02020603050405020304" pitchFamily="18" charset="0"/>
            </a:endParaRPr>
          </a:p>
          <a:p>
            <a:pPr lvl="1" algn="just">
              <a:buNone/>
            </a:pPr>
            <a:endParaRPr lang="fr-FR"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fr-FR" b="1" dirty="0" err="1">
                <a:latin typeface="Times New Roman" panose="02020603050405020304" pitchFamily="18" charset="0"/>
                <a:cs typeface="Times New Roman" panose="02020603050405020304" pitchFamily="18" charset="0"/>
              </a:rPr>
              <a:t>Temperature</a:t>
            </a:r>
            <a:r>
              <a:rPr lang="fr-FR" b="1" dirty="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Sensor</a:t>
            </a:r>
            <a:r>
              <a:rPr lang="fr-FR" b="1" dirty="0">
                <a:latin typeface="Times New Roman" panose="02020603050405020304" pitchFamily="18" charset="0"/>
                <a:cs typeface="Times New Roman" panose="02020603050405020304" pitchFamily="18" charset="0"/>
              </a:rPr>
              <a:t>  LM35 </a:t>
            </a:r>
          </a:p>
          <a:p>
            <a:pPr lvl="1" algn="just">
              <a:buNone/>
            </a:pPr>
            <a:endParaRPr lang="fr-FR"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Humidity Sensor  HR202 </a:t>
            </a:r>
          </a:p>
          <a:p>
            <a:pPr lvl="1" algn="just">
              <a:buFont typeface="Wingdings" panose="05000000000000000000" pitchFamily="2" charset="2"/>
              <a:buChar char="Ø"/>
            </a:pPr>
            <a:endParaRPr lang="en-IN"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endParaRPr lang="en-IN"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Heart Rate Sensor PLSNSR1 </a:t>
            </a:r>
          </a:p>
          <a:p>
            <a:pPr lvl="1" algn="just">
              <a:buNone/>
            </a:pPr>
            <a:endParaRPr lang="en-US" b="1" dirty="0">
              <a:latin typeface="Times New Roman" panose="02020603050405020304" pitchFamily="18" charset="0"/>
              <a:cs typeface="Times New Roman" panose="02020603050405020304" pitchFamily="18" charset="0"/>
            </a:endParaRPr>
          </a:p>
        </p:txBody>
      </p:sp>
      <p:pic>
        <p:nvPicPr>
          <p:cNvPr id="10" name="Picture 9" descr="IMG_20200904_125656.jpg"/>
          <p:cNvPicPr>
            <a:picLocks noChangeAspect="1"/>
          </p:cNvPicPr>
          <p:nvPr/>
        </p:nvPicPr>
        <p:blipFill>
          <a:blip r:embed="rId2"/>
          <a:stretch>
            <a:fillRect/>
          </a:stretch>
        </p:blipFill>
        <p:spPr>
          <a:xfrm>
            <a:off x="5259977" y="4911635"/>
            <a:ext cx="1306285" cy="979714"/>
          </a:xfrm>
          <a:prstGeom prst="rect">
            <a:avLst/>
          </a:prstGeom>
        </p:spPr>
      </p:pic>
      <p:pic>
        <p:nvPicPr>
          <p:cNvPr id="11" name="Picture 10" descr="IMG_20200904_125346.jpg"/>
          <p:cNvPicPr>
            <a:picLocks noChangeAspect="1"/>
          </p:cNvPicPr>
          <p:nvPr/>
        </p:nvPicPr>
        <p:blipFill>
          <a:blip r:embed="rId3"/>
          <a:stretch>
            <a:fillRect/>
          </a:stretch>
        </p:blipFill>
        <p:spPr>
          <a:xfrm>
            <a:off x="6448697" y="1959428"/>
            <a:ext cx="1271451" cy="953588"/>
          </a:xfrm>
          <a:prstGeom prst="rect">
            <a:avLst/>
          </a:prstGeom>
        </p:spPr>
      </p:pic>
      <p:pic>
        <p:nvPicPr>
          <p:cNvPr id="12" name="Picture 11" descr="IMG_20200904_125604.jpg"/>
          <p:cNvPicPr>
            <a:picLocks noChangeAspect="1"/>
          </p:cNvPicPr>
          <p:nvPr/>
        </p:nvPicPr>
        <p:blipFill>
          <a:blip r:embed="rId4"/>
          <a:srcRect t="5866" r="7170" b="9071"/>
          <a:stretch>
            <a:fillRect/>
          </a:stretch>
        </p:blipFill>
        <p:spPr>
          <a:xfrm>
            <a:off x="5261612" y="2717127"/>
            <a:ext cx="1047749" cy="1280108"/>
          </a:xfrm>
          <a:prstGeom prst="rect">
            <a:avLst/>
          </a:prstGeom>
        </p:spPr>
      </p:pic>
      <p:pic>
        <p:nvPicPr>
          <p:cNvPr id="13" name="Picture 12" descr="IMG_20200904_125402.jpg"/>
          <p:cNvPicPr>
            <a:picLocks noChangeAspect="1"/>
          </p:cNvPicPr>
          <p:nvPr/>
        </p:nvPicPr>
        <p:blipFill>
          <a:blip r:embed="rId5"/>
          <a:stretch>
            <a:fillRect/>
          </a:stretch>
        </p:blipFill>
        <p:spPr>
          <a:xfrm>
            <a:off x="4815838" y="871948"/>
            <a:ext cx="1415143" cy="1061357"/>
          </a:xfrm>
          <a:prstGeom prst="rect">
            <a:avLst/>
          </a:prstGeom>
        </p:spPr>
      </p:pic>
      <p:pic>
        <p:nvPicPr>
          <p:cNvPr id="14" name="Picture 13" descr="IMG_20200904_125452.jpg"/>
          <p:cNvPicPr>
            <a:picLocks noChangeAspect="1"/>
          </p:cNvPicPr>
          <p:nvPr/>
        </p:nvPicPr>
        <p:blipFill>
          <a:blip r:embed="rId6"/>
          <a:stretch>
            <a:fillRect/>
          </a:stretch>
        </p:blipFill>
        <p:spPr>
          <a:xfrm>
            <a:off x="6750778" y="3905797"/>
            <a:ext cx="764177" cy="1018902"/>
          </a:xfrm>
          <a:prstGeom prst="rect">
            <a:avLst/>
          </a:prstGeom>
        </p:spPr>
      </p:pic>
      <p:pic>
        <p:nvPicPr>
          <p:cNvPr id="15" name="Picture 14" descr="IMG_20200904_125715.jpg"/>
          <p:cNvPicPr>
            <a:picLocks noChangeAspect="1"/>
          </p:cNvPicPr>
          <p:nvPr/>
        </p:nvPicPr>
        <p:blipFill>
          <a:blip r:embed="rId7"/>
          <a:stretch>
            <a:fillRect/>
          </a:stretch>
        </p:blipFill>
        <p:spPr>
          <a:xfrm>
            <a:off x="6723017" y="5943600"/>
            <a:ext cx="1219200" cy="914400"/>
          </a:xfrm>
          <a:prstGeom prst="rect">
            <a:avLst/>
          </a:prstGeom>
        </p:spPr>
      </p:pic>
    </p:spTree>
    <p:extLst>
      <p:ext uri="{BB962C8B-B14F-4D97-AF65-F5344CB8AC3E}">
        <p14:creationId xmlns:p14="http://schemas.microsoft.com/office/powerpoint/2010/main" val="1928905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Software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450297"/>
            <a:ext cx="8596668" cy="3880773"/>
          </a:xfrm>
        </p:spPr>
        <p:txBody>
          <a:bodyPr/>
          <a:lstStyle/>
          <a:p>
            <a:pPr marL="457200" lvl="1" indent="0" algn="just">
              <a:buNone/>
            </a:pPr>
            <a:r>
              <a:rPr lang="en-IN" sz="1800" b="1" dirty="0">
                <a:latin typeface="Times New Roman" panose="02020603050405020304" pitchFamily="18" charset="0"/>
                <a:cs typeface="Times New Roman" panose="02020603050405020304" pitchFamily="18" charset="0"/>
              </a:rPr>
              <a:t>Software : </a:t>
            </a:r>
          </a:p>
          <a:p>
            <a:pPr lvl="1"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Android (Above version 5.0: Lollipop)</a:t>
            </a:r>
          </a:p>
          <a:p>
            <a:pPr lvl="1" algn="just">
              <a:buFont typeface="Wingdings" panose="05000000000000000000" pitchFamily="2" charset="2"/>
              <a:buChar char="Ø"/>
            </a:pPr>
            <a:endParaRPr lang="en-IN"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endParaRPr lang="en-IN"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endParaRPr lang="en-IN"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iOS 6 and above powered apple device </a:t>
            </a:r>
          </a:p>
          <a:p>
            <a:pPr lvl="1"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Any standard web browser</a:t>
            </a:r>
            <a:endParaRPr lang="en-IN" b="1" dirty="0">
              <a:latin typeface="Times New Roman" panose="02020603050405020304" pitchFamily="18" charset="0"/>
              <a:cs typeface="Times New Roman" panose="02020603050405020304" pitchFamily="18" charset="0"/>
            </a:endParaRPr>
          </a:p>
          <a:p>
            <a:endParaRPr lang="en-IN" dirty="0"/>
          </a:p>
        </p:txBody>
      </p:sp>
      <p:pic>
        <p:nvPicPr>
          <p:cNvPr id="5" name="Picture 4"/>
          <p:cNvPicPr>
            <a:picLocks noChangeAspect="1"/>
          </p:cNvPicPr>
          <p:nvPr/>
        </p:nvPicPr>
        <p:blipFill>
          <a:blip r:embed="rId2"/>
          <a:stretch>
            <a:fillRect/>
          </a:stretch>
        </p:blipFill>
        <p:spPr>
          <a:xfrm>
            <a:off x="5721520" y="1519912"/>
            <a:ext cx="925511" cy="925511"/>
          </a:xfrm>
          <a:prstGeom prst="rect">
            <a:avLst/>
          </a:prstGeom>
        </p:spPr>
      </p:pic>
      <p:pic>
        <p:nvPicPr>
          <p:cNvPr id="6" name="Picture 5"/>
          <p:cNvPicPr>
            <a:picLocks noChangeAspect="1"/>
          </p:cNvPicPr>
          <p:nvPr/>
        </p:nvPicPr>
        <p:blipFill>
          <a:blip r:embed="rId3"/>
          <a:stretch>
            <a:fillRect/>
          </a:stretch>
        </p:blipFill>
        <p:spPr>
          <a:xfrm>
            <a:off x="5397419" y="3104625"/>
            <a:ext cx="1773011" cy="822032"/>
          </a:xfrm>
          <a:prstGeom prst="rect">
            <a:avLst/>
          </a:prstGeom>
        </p:spPr>
      </p:pic>
      <p:pic>
        <p:nvPicPr>
          <p:cNvPr id="7" name="Picture 6"/>
          <p:cNvPicPr>
            <a:picLocks noChangeAspect="1"/>
          </p:cNvPicPr>
          <p:nvPr/>
        </p:nvPicPr>
        <p:blipFill>
          <a:blip r:embed="rId4"/>
          <a:stretch>
            <a:fillRect/>
          </a:stretch>
        </p:blipFill>
        <p:spPr>
          <a:xfrm>
            <a:off x="5503020" y="4492146"/>
            <a:ext cx="1561808" cy="1217472"/>
          </a:xfrm>
          <a:prstGeom prst="rect">
            <a:avLst/>
          </a:prstGeom>
        </p:spPr>
      </p:pic>
    </p:spTree>
    <p:extLst>
      <p:ext uri="{BB962C8B-B14F-4D97-AF65-F5344CB8AC3E}">
        <p14:creationId xmlns:p14="http://schemas.microsoft.com/office/powerpoint/2010/main" val="373113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64969-1ABD-4851-B6A8-86EA5CF2D14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Gantt Chart</a:t>
            </a:r>
          </a:p>
        </p:txBody>
      </p:sp>
      <p:pic>
        <p:nvPicPr>
          <p:cNvPr id="4" name="Content Placeholder 3">
            <a:extLst>
              <a:ext uri="{FF2B5EF4-FFF2-40B4-BE49-F238E27FC236}">
                <a16:creationId xmlns:a16="http://schemas.microsoft.com/office/drawing/2014/main" xmlns="" id="{A2769B33-25EA-4860-92B8-E9368EF4B1A7}"/>
              </a:ext>
            </a:extLst>
          </p:cNvPr>
          <p:cNvPicPr>
            <a:picLocks noGrp="1" noChangeAspect="1"/>
          </p:cNvPicPr>
          <p:nvPr>
            <p:ph idx="1"/>
          </p:nvPr>
        </p:nvPicPr>
        <p:blipFill>
          <a:blip r:embed="rId2"/>
          <a:stretch>
            <a:fillRect/>
          </a:stretch>
        </p:blipFill>
        <p:spPr>
          <a:xfrm>
            <a:off x="677334" y="1651705"/>
            <a:ext cx="7562839" cy="4254097"/>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2926357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218192-F374-41A6-970A-0C50A131009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Connectivity Flow</a:t>
            </a:r>
          </a:p>
        </p:txBody>
      </p:sp>
      <p:pic>
        <p:nvPicPr>
          <p:cNvPr id="5" name="Content Placeholder 4">
            <a:extLst>
              <a:ext uri="{FF2B5EF4-FFF2-40B4-BE49-F238E27FC236}">
                <a16:creationId xmlns:a16="http://schemas.microsoft.com/office/drawing/2014/main" xmlns="" id="{A30C34EA-BC5F-4DF1-B7A1-0D3687DE9904}"/>
              </a:ext>
            </a:extLst>
          </p:cNvPr>
          <p:cNvPicPr>
            <a:picLocks noGrp="1" noChangeAspect="1"/>
          </p:cNvPicPr>
          <p:nvPr>
            <p:ph idx="1"/>
          </p:nvPr>
        </p:nvPicPr>
        <p:blipFill>
          <a:blip r:embed="rId2"/>
          <a:stretch>
            <a:fillRect/>
          </a:stretch>
        </p:blipFill>
        <p:spPr>
          <a:xfrm>
            <a:off x="1600694" y="2047686"/>
            <a:ext cx="6749947" cy="3868083"/>
          </a:xfrm>
        </p:spPr>
      </p:pic>
    </p:spTree>
    <p:extLst>
      <p:ext uri="{BB962C8B-B14F-4D97-AF65-F5344CB8AC3E}">
        <p14:creationId xmlns:p14="http://schemas.microsoft.com/office/powerpoint/2010/main" val="2540046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920" y="609600"/>
            <a:ext cx="8596668" cy="1320800"/>
          </a:xfrm>
        </p:spPr>
        <p:txBody>
          <a:bodyPr/>
          <a:lstStyle/>
          <a:p>
            <a:r>
              <a:rPr lang="en-IN" b="1" dirty="0" smtClean="0">
                <a:latin typeface="Times New Roman" panose="02020603050405020304" pitchFamily="18" charset="0"/>
                <a:cs typeface="Times New Roman" panose="02020603050405020304" pitchFamily="18" charset="0"/>
              </a:rPr>
              <a:t>Circuit &amp; Hardware Implementation</a:t>
            </a:r>
            <a:endParaRPr lang="en-IN"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rot="16200000">
            <a:off x="803067" y="862749"/>
            <a:ext cx="3834874" cy="5113167"/>
          </a:xfrm>
          <a:prstGeom prst="rect">
            <a:avLst/>
          </a:prstGeom>
        </p:spPr>
      </p:pic>
      <p:pic>
        <p:nvPicPr>
          <p:cNvPr id="5" name="Picture 4"/>
          <p:cNvPicPr>
            <a:picLocks noChangeAspect="1"/>
          </p:cNvPicPr>
          <p:nvPr/>
        </p:nvPicPr>
        <p:blipFill>
          <a:blip r:embed="rId3"/>
          <a:stretch>
            <a:fillRect/>
          </a:stretch>
        </p:blipFill>
        <p:spPr>
          <a:xfrm>
            <a:off x="5430142" y="1501895"/>
            <a:ext cx="5113166" cy="3834875"/>
          </a:xfrm>
          <a:prstGeom prst="rect">
            <a:avLst/>
          </a:prstGeom>
        </p:spPr>
      </p:pic>
    </p:spTree>
    <p:extLst>
      <p:ext uri="{BB962C8B-B14F-4D97-AF65-F5344CB8AC3E}">
        <p14:creationId xmlns:p14="http://schemas.microsoft.com/office/powerpoint/2010/main" val="52804271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419</TotalTime>
  <Words>208</Words>
  <Application>Microsoft Office PowerPoint</Application>
  <PresentationFormat>Widescreen</PresentationFormat>
  <Paragraphs>71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Times New Roman</vt:lpstr>
      <vt:lpstr>Trebuchet MS</vt:lpstr>
      <vt:lpstr>Wingdings</vt:lpstr>
      <vt:lpstr>Wingdings 3</vt:lpstr>
      <vt:lpstr>Facet</vt:lpstr>
      <vt:lpstr>Pneumonia Diagnostic Infrastructure</vt:lpstr>
      <vt:lpstr>Problem Statement</vt:lpstr>
      <vt:lpstr>Proposed System and Scope of System</vt:lpstr>
      <vt:lpstr>Requirement Gathering Techniques</vt:lpstr>
      <vt:lpstr>Hardware Requirements</vt:lpstr>
      <vt:lpstr>Software Requirements</vt:lpstr>
      <vt:lpstr>Gantt Chart</vt:lpstr>
      <vt:lpstr>Connectivity Flow</vt:lpstr>
      <vt:lpstr>Circuit &amp; Hardware Implementation</vt:lpstr>
      <vt:lpstr>Implementation: Website Snapshots</vt:lpstr>
      <vt:lpstr>Contd..</vt:lpstr>
      <vt:lpstr>Contd..</vt:lpstr>
      <vt:lpstr>Contd..</vt:lpstr>
      <vt:lpstr>Implementation: Mobile Application Snapshots</vt:lpstr>
      <vt:lpstr>Contd..</vt:lpstr>
      <vt:lpstr>Contd..</vt:lpstr>
      <vt:lpstr>Contd..</vt:lpstr>
      <vt:lpstr> Limitations</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Air Pollution Monitoring Infrastructure  Domain: IoT</dc:title>
  <cp:lastModifiedBy>Microsoft account</cp:lastModifiedBy>
  <cp:revision>40</cp:revision>
  <dcterms:created xsi:type="dcterms:W3CDTF">2020-01-20T18:04:00Z</dcterms:created>
  <dcterms:modified xsi:type="dcterms:W3CDTF">2020-10-31T04:05:20Z</dcterms:modified>
</cp:coreProperties>
</file>